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0" r:id="rId2"/>
    <p:sldId id="261" r:id="rId3"/>
    <p:sldId id="262" r:id="rId4"/>
    <p:sldId id="257" r:id="rId5"/>
    <p:sldId id="258" r:id="rId6"/>
    <p:sldId id="259" r:id="rId7"/>
    <p:sldId id="263" r:id="rId8"/>
    <p:sldId id="264" r:id="rId9"/>
    <p:sldId id="265" r:id="rId10"/>
    <p:sldId id="266" r:id="rId11"/>
    <p:sldId id="291" r:id="rId12"/>
    <p:sldId id="293" r:id="rId13"/>
    <p:sldId id="295" r:id="rId14"/>
    <p:sldId id="296" r:id="rId15"/>
    <p:sldId id="297" r:id="rId16"/>
    <p:sldId id="298" r:id="rId17"/>
    <p:sldId id="285" r:id="rId18"/>
    <p:sldId id="279" r:id="rId19"/>
    <p:sldId id="278" r:id="rId20"/>
    <p:sldId id="277" r:id="rId21"/>
    <p:sldId id="276" r:id="rId22"/>
    <p:sldId id="280" r:id="rId23"/>
    <p:sldId id="299" r:id="rId24"/>
    <p:sldId id="286" r:id="rId25"/>
    <p:sldId id="292" r:id="rId26"/>
    <p:sldId id="290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71" autoAdjust="0"/>
    <p:restoredTop sz="94737"/>
  </p:normalViewPr>
  <p:slideViewPr>
    <p:cSldViewPr snapToGrid="0">
      <p:cViewPr varScale="1">
        <p:scale>
          <a:sx n="119" d="100"/>
          <a:sy n="119" d="100"/>
        </p:scale>
        <p:origin x="11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36840-CACE-774A-9532-FD36FE5FEDD2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B1B1FE-6C89-394F-B847-5F4734011E37}">
      <dgm:prSet phldrT="[Text]"/>
      <dgm:spPr/>
      <dgm:t>
        <a:bodyPr/>
        <a:lstStyle/>
        <a:p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November 2024</a:t>
          </a:r>
          <a:b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Urnenabstimmung zum neuen Baukredit</a:t>
          </a:r>
          <a:endParaRPr lang="de-DE" dirty="0"/>
        </a:p>
      </dgm:t>
    </dgm:pt>
    <dgm:pt modelId="{77FDDF5A-7D30-8649-B98A-99498293F9E4}" type="parTrans" cxnId="{4F5CB3FF-A0A8-DE47-B910-33E0701A8262}">
      <dgm:prSet/>
      <dgm:spPr/>
      <dgm:t>
        <a:bodyPr/>
        <a:lstStyle/>
        <a:p>
          <a:endParaRPr lang="de-DE"/>
        </a:p>
      </dgm:t>
    </dgm:pt>
    <dgm:pt modelId="{A0017926-8DD6-2B45-A63B-CAFA1C7F6E6C}" type="sibTrans" cxnId="{4F5CB3FF-A0A8-DE47-B910-33E0701A8262}">
      <dgm:prSet/>
      <dgm:spPr/>
      <dgm:t>
        <a:bodyPr/>
        <a:lstStyle/>
        <a:p>
          <a:endParaRPr lang="de-DE"/>
        </a:p>
      </dgm:t>
    </dgm:pt>
    <dgm:pt modelId="{6311BBAD-AAC5-A844-AD05-8B76BFB0210F}">
      <dgm:prSet phldrT="[Text]"/>
      <dgm:spPr/>
      <dgm:t>
        <a:bodyPr/>
        <a:lstStyle/>
        <a:p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Ende 2024</a:t>
          </a:r>
          <a:b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Eingabe Baugesuch (bei positivem Volksentscheid)</a:t>
          </a:r>
          <a:endParaRPr lang="de-DE" dirty="0"/>
        </a:p>
      </dgm:t>
    </dgm:pt>
    <dgm:pt modelId="{9D5AF809-CB5C-5B48-BDAF-D1F4E690D853}" type="parTrans" cxnId="{735B89AB-CE58-F140-8F74-20BAF6225FA0}">
      <dgm:prSet/>
      <dgm:spPr/>
      <dgm:t>
        <a:bodyPr/>
        <a:lstStyle/>
        <a:p>
          <a:endParaRPr lang="de-DE"/>
        </a:p>
      </dgm:t>
    </dgm:pt>
    <dgm:pt modelId="{CCDDAA1F-2832-4048-9D92-8B58B3C368E3}" type="sibTrans" cxnId="{735B89AB-CE58-F140-8F74-20BAF6225FA0}">
      <dgm:prSet/>
      <dgm:spPr/>
      <dgm:t>
        <a:bodyPr/>
        <a:lstStyle/>
        <a:p>
          <a:endParaRPr lang="de-DE"/>
        </a:p>
      </dgm:t>
    </dgm:pt>
    <dgm:pt modelId="{A2A5432A-8F8D-B341-BD7E-8E5DC9D24771}">
      <dgm:prSet phldrT="[Text]"/>
      <dgm:spPr/>
      <dgm:t>
        <a:bodyPr/>
        <a:lstStyle/>
        <a:p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Spätsommer 2025</a:t>
          </a:r>
          <a:b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Voraussichtlicher Baubeginn (falls keine Einsprachen)</a:t>
          </a:r>
          <a:endParaRPr lang="de-DE" dirty="0"/>
        </a:p>
      </dgm:t>
    </dgm:pt>
    <dgm:pt modelId="{E2E96901-B03A-0C41-80C8-177B90A5C513}" type="parTrans" cxnId="{BFB8DEC1-9294-2848-8DA5-8611A4B8EE2A}">
      <dgm:prSet/>
      <dgm:spPr/>
      <dgm:t>
        <a:bodyPr/>
        <a:lstStyle/>
        <a:p>
          <a:endParaRPr lang="de-DE"/>
        </a:p>
      </dgm:t>
    </dgm:pt>
    <dgm:pt modelId="{C498F09E-25B8-E047-9487-DCE8D0E54EDD}" type="sibTrans" cxnId="{BFB8DEC1-9294-2848-8DA5-8611A4B8EE2A}">
      <dgm:prSet/>
      <dgm:spPr/>
      <dgm:t>
        <a:bodyPr/>
        <a:lstStyle/>
        <a:p>
          <a:endParaRPr lang="de-DE"/>
        </a:p>
      </dgm:t>
    </dgm:pt>
    <dgm:pt modelId="{D7B13C1D-5C50-7243-9C52-8681327B8EB6}">
      <dgm:prSet/>
      <dgm:spPr/>
      <dgm:t>
        <a:bodyPr/>
        <a:lstStyle/>
        <a:p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September/Oktober 2027</a:t>
          </a:r>
          <a:b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Inbetriebnahme Campus</a:t>
          </a:r>
          <a:endParaRPr lang="de-DE" dirty="0"/>
        </a:p>
      </dgm:t>
    </dgm:pt>
    <dgm:pt modelId="{E538E92E-5EF8-C745-8544-41109FFF0324}" type="parTrans" cxnId="{FC9CBB88-9899-214C-BE7B-BFCC7F23BB25}">
      <dgm:prSet/>
      <dgm:spPr/>
      <dgm:t>
        <a:bodyPr/>
        <a:lstStyle/>
        <a:p>
          <a:endParaRPr lang="de-DE"/>
        </a:p>
      </dgm:t>
    </dgm:pt>
    <dgm:pt modelId="{46C0EF32-DBD5-DA4E-A5C3-3C6F5DB563DE}" type="sibTrans" cxnId="{FC9CBB88-9899-214C-BE7B-BFCC7F23BB25}">
      <dgm:prSet/>
      <dgm:spPr/>
      <dgm:t>
        <a:bodyPr/>
        <a:lstStyle/>
        <a:p>
          <a:endParaRPr lang="de-DE"/>
        </a:p>
      </dgm:t>
    </dgm:pt>
    <dgm:pt modelId="{599E884C-D059-384F-8C4D-BB72DAF44EF9}" type="pres">
      <dgm:prSet presAssocID="{A0236840-CACE-774A-9532-FD36FE5FEDD2}" presName="rootnode" presStyleCnt="0">
        <dgm:presLayoutVars>
          <dgm:chMax/>
          <dgm:chPref/>
          <dgm:dir/>
          <dgm:animLvl val="lvl"/>
        </dgm:presLayoutVars>
      </dgm:prSet>
      <dgm:spPr/>
    </dgm:pt>
    <dgm:pt modelId="{75BEFCBF-9381-2342-9E3A-3D7A18810D4F}" type="pres">
      <dgm:prSet presAssocID="{03B1B1FE-6C89-394F-B847-5F4734011E37}" presName="composite" presStyleCnt="0"/>
      <dgm:spPr/>
    </dgm:pt>
    <dgm:pt modelId="{101D8E26-1032-1C45-8317-84AA2997B26F}" type="pres">
      <dgm:prSet presAssocID="{03B1B1FE-6C89-394F-B847-5F4734011E37}" presName="bentUpArrow1" presStyleLbl="alignImgPlace1" presStyleIdx="0" presStyleCnt="3"/>
      <dgm:spPr/>
    </dgm:pt>
    <dgm:pt modelId="{447F5E3A-0ABC-3C49-8974-AE589B94BABF}" type="pres">
      <dgm:prSet presAssocID="{03B1B1FE-6C89-394F-B847-5F4734011E37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8E44E88A-BAF1-7144-BE9D-46D10998A46C}" type="pres">
      <dgm:prSet presAssocID="{03B1B1FE-6C89-394F-B847-5F4734011E37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062A168-575D-244C-BD1F-D0B50BFE0B33}" type="pres">
      <dgm:prSet presAssocID="{A0017926-8DD6-2B45-A63B-CAFA1C7F6E6C}" presName="sibTrans" presStyleCnt="0"/>
      <dgm:spPr/>
    </dgm:pt>
    <dgm:pt modelId="{0F0739D3-C11B-4546-B837-7C0926AA36CA}" type="pres">
      <dgm:prSet presAssocID="{6311BBAD-AAC5-A844-AD05-8B76BFB0210F}" presName="composite" presStyleCnt="0"/>
      <dgm:spPr/>
    </dgm:pt>
    <dgm:pt modelId="{16838113-B54A-4B4F-B8AC-C9C70FC58981}" type="pres">
      <dgm:prSet presAssocID="{6311BBAD-AAC5-A844-AD05-8B76BFB0210F}" presName="bentUpArrow1" presStyleLbl="alignImgPlace1" presStyleIdx="1" presStyleCnt="3"/>
      <dgm:spPr/>
    </dgm:pt>
    <dgm:pt modelId="{AAC9060F-6933-754A-9402-41CE0FD8D1A4}" type="pres">
      <dgm:prSet presAssocID="{6311BBAD-AAC5-A844-AD05-8B76BFB0210F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E96D15DE-29E6-2A45-BC14-3574A61D5FD8}" type="pres">
      <dgm:prSet presAssocID="{6311BBAD-AAC5-A844-AD05-8B76BFB0210F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9B6568B-8BE1-CB44-ADBD-BBA734102BB7}" type="pres">
      <dgm:prSet presAssocID="{CCDDAA1F-2832-4048-9D92-8B58B3C368E3}" presName="sibTrans" presStyleCnt="0"/>
      <dgm:spPr/>
    </dgm:pt>
    <dgm:pt modelId="{CFB80B56-C5B1-2745-9453-838E875F3EFC}" type="pres">
      <dgm:prSet presAssocID="{A2A5432A-8F8D-B341-BD7E-8E5DC9D24771}" presName="composite" presStyleCnt="0"/>
      <dgm:spPr/>
    </dgm:pt>
    <dgm:pt modelId="{0015C833-E7FB-6043-B5EC-D767D04F0317}" type="pres">
      <dgm:prSet presAssocID="{A2A5432A-8F8D-B341-BD7E-8E5DC9D24771}" presName="bentUpArrow1" presStyleLbl="alignImgPlace1" presStyleIdx="2" presStyleCnt="3"/>
      <dgm:spPr/>
    </dgm:pt>
    <dgm:pt modelId="{0ADFF89D-5355-C744-8F2F-272A3449710A}" type="pres">
      <dgm:prSet presAssocID="{A2A5432A-8F8D-B341-BD7E-8E5DC9D24771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EF79BFCC-7C35-DE4E-AF43-A4A92BAB41AB}" type="pres">
      <dgm:prSet presAssocID="{A2A5432A-8F8D-B341-BD7E-8E5DC9D24771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0A868B6-4AD1-2B4C-8FE8-0C80914DDF4F}" type="pres">
      <dgm:prSet presAssocID="{C498F09E-25B8-E047-9487-DCE8D0E54EDD}" presName="sibTrans" presStyleCnt="0"/>
      <dgm:spPr/>
    </dgm:pt>
    <dgm:pt modelId="{F5498882-6DA1-7A41-A0D5-52E31DB5886E}" type="pres">
      <dgm:prSet presAssocID="{D7B13C1D-5C50-7243-9C52-8681327B8EB6}" presName="composite" presStyleCnt="0"/>
      <dgm:spPr/>
    </dgm:pt>
    <dgm:pt modelId="{A99D8BDD-3D5F-D14C-92D7-16A5E0C70A4C}" type="pres">
      <dgm:prSet presAssocID="{D7B13C1D-5C50-7243-9C52-8681327B8EB6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8D941428-8981-024D-AFC6-68025526A5DF}" type="presOf" srcId="{03B1B1FE-6C89-394F-B847-5F4734011E37}" destId="{447F5E3A-0ABC-3C49-8974-AE589B94BABF}" srcOrd="0" destOrd="0" presId="urn:microsoft.com/office/officeart/2005/8/layout/StepDownProcess"/>
    <dgm:cxn modelId="{4BFEB94B-AD87-0F47-9871-45B899E03488}" type="presOf" srcId="{D7B13C1D-5C50-7243-9C52-8681327B8EB6}" destId="{A99D8BDD-3D5F-D14C-92D7-16A5E0C70A4C}" srcOrd="0" destOrd="0" presId="urn:microsoft.com/office/officeart/2005/8/layout/StepDownProcess"/>
    <dgm:cxn modelId="{6CE1954C-FE5B-4F4A-B4BA-F69DB4ECDF98}" type="presOf" srcId="{A0236840-CACE-774A-9532-FD36FE5FEDD2}" destId="{599E884C-D059-384F-8C4D-BB72DAF44EF9}" srcOrd="0" destOrd="0" presId="urn:microsoft.com/office/officeart/2005/8/layout/StepDownProcess"/>
    <dgm:cxn modelId="{5E1FA46A-BEB4-D644-BFF1-EB46AD438878}" type="presOf" srcId="{A2A5432A-8F8D-B341-BD7E-8E5DC9D24771}" destId="{0ADFF89D-5355-C744-8F2F-272A3449710A}" srcOrd="0" destOrd="0" presId="urn:microsoft.com/office/officeart/2005/8/layout/StepDownProcess"/>
    <dgm:cxn modelId="{FC9CBB88-9899-214C-BE7B-BFCC7F23BB25}" srcId="{A0236840-CACE-774A-9532-FD36FE5FEDD2}" destId="{D7B13C1D-5C50-7243-9C52-8681327B8EB6}" srcOrd="3" destOrd="0" parTransId="{E538E92E-5EF8-C745-8544-41109FFF0324}" sibTransId="{46C0EF32-DBD5-DA4E-A5C3-3C6F5DB563DE}"/>
    <dgm:cxn modelId="{735B89AB-CE58-F140-8F74-20BAF6225FA0}" srcId="{A0236840-CACE-774A-9532-FD36FE5FEDD2}" destId="{6311BBAD-AAC5-A844-AD05-8B76BFB0210F}" srcOrd="1" destOrd="0" parTransId="{9D5AF809-CB5C-5B48-BDAF-D1F4E690D853}" sibTransId="{CCDDAA1F-2832-4048-9D92-8B58B3C368E3}"/>
    <dgm:cxn modelId="{A21549BB-95D0-8D49-A7B3-F0FD60657B05}" type="presOf" srcId="{6311BBAD-AAC5-A844-AD05-8B76BFB0210F}" destId="{AAC9060F-6933-754A-9402-41CE0FD8D1A4}" srcOrd="0" destOrd="0" presId="urn:microsoft.com/office/officeart/2005/8/layout/StepDownProcess"/>
    <dgm:cxn modelId="{BFB8DEC1-9294-2848-8DA5-8611A4B8EE2A}" srcId="{A0236840-CACE-774A-9532-FD36FE5FEDD2}" destId="{A2A5432A-8F8D-B341-BD7E-8E5DC9D24771}" srcOrd="2" destOrd="0" parTransId="{E2E96901-B03A-0C41-80C8-177B90A5C513}" sibTransId="{C498F09E-25B8-E047-9487-DCE8D0E54EDD}"/>
    <dgm:cxn modelId="{4F5CB3FF-A0A8-DE47-B910-33E0701A8262}" srcId="{A0236840-CACE-774A-9532-FD36FE5FEDD2}" destId="{03B1B1FE-6C89-394F-B847-5F4734011E37}" srcOrd="0" destOrd="0" parTransId="{77FDDF5A-7D30-8649-B98A-99498293F9E4}" sibTransId="{A0017926-8DD6-2B45-A63B-CAFA1C7F6E6C}"/>
    <dgm:cxn modelId="{6B28C676-F03C-0141-8797-E780740B158D}" type="presParOf" srcId="{599E884C-D059-384F-8C4D-BB72DAF44EF9}" destId="{75BEFCBF-9381-2342-9E3A-3D7A18810D4F}" srcOrd="0" destOrd="0" presId="urn:microsoft.com/office/officeart/2005/8/layout/StepDownProcess"/>
    <dgm:cxn modelId="{A7C93140-8CB1-C54D-AB49-48FF70591627}" type="presParOf" srcId="{75BEFCBF-9381-2342-9E3A-3D7A18810D4F}" destId="{101D8E26-1032-1C45-8317-84AA2997B26F}" srcOrd="0" destOrd="0" presId="urn:microsoft.com/office/officeart/2005/8/layout/StepDownProcess"/>
    <dgm:cxn modelId="{B8D69BE8-1545-264A-96DA-4490D8785013}" type="presParOf" srcId="{75BEFCBF-9381-2342-9E3A-3D7A18810D4F}" destId="{447F5E3A-0ABC-3C49-8974-AE589B94BABF}" srcOrd="1" destOrd="0" presId="urn:microsoft.com/office/officeart/2005/8/layout/StepDownProcess"/>
    <dgm:cxn modelId="{FC871A49-0125-B64A-B996-83167998FF73}" type="presParOf" srcId="{75BEFCBF-9381-2342-9E3A-3D7A18810D4F}" destId="{8E44E88A-BAF1-7144-BE9D-46D10998A46C}" srcOrd="2" destOrd="0" presId="urn:microsoft.com/office/officeart/2005/8/layout/StepDownProcess"/>
    <dgm:cxn modelId="{88780E3D-4670-1642-AD78-6E63E8D04494}" type="presParOf" srcId="{599E884C-D059-384F-8C4D-BB72DAF44EF9}" destId="{9062A168-575D-244C-BD1F-D0B50BFE0B33}" srcOrd="1" destOrd="0" presId="urn:microsoft.com/office/officeart/2005/8/layout/StepDownProcess"/>
    <dgm:cxn modelId="{A6BF9C18-769C-5F40-9D7B-24AC6AC9EDF9}" type="presParOf" srcId="{599E884C-D059-384F-8C4D-BB72DAF44EF9}" destId="{0F0739D3-C11B-4546-B837-7C0926AA36CA}" srcOrd="2" destOrd="0" presId="urn:microsoft.com/office/officeart/2005/8/layout/StepDownProcess"/>
    <dgm:cxn modelId="{72F43E10-9057-D049-8C59-ED4B17EB2B3D}" type="presParOf" srcId="{0F0739D3-C11B-4546-B837-7C0926AA36CA}" destId="{16838113-B54A-4B4F-B8AC-C9C70FC58981}" srcOrd="0" destOrd="0" presId="urn:microsoft.com/office/officeart/2005/8/layout/StepDownProcess"/>
    <dgm:cxn modelId="{89CC3BD5-D6D8-D24F-978E-B9BDA81A9C64}" type="presParOf" srcId="{0F0739D3-C11B-4546-B837-7C0926AA36CA}" destId="{AAC9060F-6933-754A-9402-41CE0FD8D1A4}" srcOrd="1" destOrd="0" presId="urn:microsoft.com/office/officeart/2005/8/layout/StepDownProcess"/>
    <dgm:cxn modelId="{A006EEDE-79B9-0A4C-BF0E-47A8CE1A0760}" type="presParOf" srcId="{0F0739D3-C11B-4546-B837-7C0926AA36CA}" destId="{E96D15DE-29E6-2A45-BC14-3574A61D5FD8}" srcOrd="2" destOrd="0" presId="urn:microsoft.com/office/officeart/2005/8/layout/StepDownProcess"/>
    <dgm:cxn modelId="{AC80D6F5-3D8D-5F4E-94E8-9AFC706E5626}" type="presParOf" srcId="{599E884C-D059-384F-8C4D-BB72DAF44EF9}" destId="{09B6568B-8BE1-CB44-ADBD-BBA734102BB7}" srcOrd="3" destOrd="0" presId="urn:microsoft.com/office/officeart/2005/8/layout/StepDownProcess"/>
    <dgm:cxn modelId="{168210BC-1DCB-C845-8F91-3D3246EA4468}" type="presParOf" srcId="{599E884C-D059-384F-8C4D-BB72DAF44EF9}" destId="{CFB80B56-C5B1-2745-9453-838E875F3EFC}" srcOrd="4" destOrd="0" presId="urn:microsoft.com/office/officeart/2005/8/layout/StepDownProcess"/>
    <dgm:cxn modelId="{5E098E2D-A959-FF4E-AA4E-C64D1FCBEF86}" type="presParOf" srcId="{CFB80B56-C5B1-2745-9453-838E875F3EFC}" destId="{0015C833-E7FB-6043-B5EC-D767D04F0317}" srcOrd="0" destOrd="0" presId="urn:microsoft.com/office/officeart/2005/8/layout/StepDownProcess"/>
    <dgm:cxn modelId="{69047EA0-3C2C-7041-8A3D-D6E8FE1A703E}" type="presParOf" srcId="{CFB80B56-C5B1-2745-9453-838E875F3EFC}" destId="{0ADFF89D-5355-C744-8F2F-272A3449710A}" srcOrd="1" destOrd="0" presId="urn:microsoft.com/office/officeart/2005/8/layout/StepDownProcess"/>
    <dgm:cxn modelId="{644E7D07-43D5-E44D-B59F-3BAC17552D5A}" type="presParOf" srcId="{CFB80B56-C5B1-2745-9453-838E875F3EFC}" destId="{EF79BFCC-7C35-DE4E-AF43-A4A92BAB41AB}" srcOrd="2" destOrd="0" presId="urn:microsoft.com/office/officeart/2005/8/layout/StepDownProcess"/>
    <dgm:cxn modelId="{F6674960-3695-9C47-9E24-BAFDCC13BA2F}" type="presParOf" srcId="{599E884C-D059-384F-8C4D-BB72DAF44EF9}" destId="{D0A868B6-4AD1-2B4C-8FE8-0C80914DDF4F}" srcOrd="5" destOrd="0" presId="urn:microsoft.com/office/officeart/2005/8/layout/StepDownProcess"/>
    <dgm:cxn modelId="{1BC1ADDE-82E5-A04B-BCBD-5228653748E1}" type="presParOf" srcId="{599E884C-D059-384F-8C4D-BB72DAF44EF9}" destId="{F5498882-6DA1-7A41-A0D5-52E31DB5886E}" srcOrd="6" destOrd="0" presId="urn:microsoft.com/office/officeart/2005/8/layout/StepDownProcess"/>
    <dgm:cxn modelId="{4B139557-ADBF-DE43-977B-F44BE655AD44}" type="presParOf" srcId="{F5498882-6DA1-7A41-A0D5-52E31DB5886E}" destId="{A99D8BDD-3D5F-D14C-92D7-16A5E0C70A4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D8E26-1032-1C45-8317-84AA2997B26F}">
      <dsp:nvSpPr>
        <dsp:cNvPr id="0" name=""/>
        <dsp:cNvSpPr/>
      </dsp:nvSpPr>
      <dsp:spPr>
        <a:xfrm rot="5400000">
          <a:off x="1461119" y="1236100"/>
          <a:ext cx="1085564" cy="12358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F5E3A-0ABC-3C49-8974-AE589B94BABF}">
      <dsp:nvSpPr>
        <dsp:cNvPr id="0" name=""/>
        <dsp:cNvSpPr/>
      </dsp:nvSpPr>
      <dsp:spPr>
        <a:xfrm>
          <a:off x="1173511" y="32730"/>
          <a:ext cx="1827452" cy="12791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November 2024</a:t>
          </a:r>
          <a:b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Urnenabstimmung zum neuen Baukredit</a:t>
          </a:r>
          <a:endParaRPr lang="de-DE" sz="1400" kern="1200" dirty="0"/>
        </a:p>
      </dsp:txBody>
      <dsp:txXfrm>
        <a:off x="1235966" y="95185"/>
        <a:ext cx="1702542" cy="1154247"/>
      </dsp:txXfrm>
    </dsp:sp>
    <dsp:sp modelId="{8E44E88A-BAF1-7144-BE9D-46D10998A46C}">
      <dsp:nvSpPr>
        <dsp:cNvPr id="0" name=""/>
        <dsp:cNvSpPr/>
      </dsp:nvSpPr>
      <dsp:spPr>
        <a:xfrm>
          <a:off x="3000963" y="154726"/>
          <a:ext cx="1329114" cy="1033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38113-B54A-4B4F-B8AC-C9C70FC58981}">
      <dsp:nvSpPr>
        <dsp:cNvPr id="0" name=""/>
        <dsp:cNvSpPr/>
      </dsp:nvSpPr>
      <dsp:spPr>
        <a:xfrm rot="5400000">
          <a:off x="2976271" y="2673015"/>
          <a:ext cx="1085564" cy="12358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9060F-6933-754A-9402-41CE0FD8D1A4}">
      <dsp:nvSpPr>
        <dsp:cNvPr id="0" name=""/>
        <dsp:cNvSpPr/>
      </dsp:nvSpPr>
      <dsp:spPr>
        <a:xfrm>
          <a:off x="2688662" y="1469645"/>
          <a:ext cx="1827452" cy="12791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Ende 2024</a:t>
          </a:r>
          <a:b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Eingabe Baugesuch (bei positivem Volksentscheid)</a:t>
          </a:r>
          <a:endParaRPr lang="de-DE" sz="1400" kern="1200" dirty="0"/>
        </a:p>
      </dsp:txBody>
      <dsp:txXfrm>
        <a:off x="2751117" y="1532100"/>
        <a:ext cx="1702542" cy="1154247"/>
      </dsp:txXfrm>
    </dsp:sp>
    <dsp:sp modelId="{E96D15DE-29E6-2A45-BC14-3574A61D5FD8}">
      <dsp:nvSpPr>
        <dsp:cNvPr id="0" name=""/>
        <dsp:cNvSpPr/>
      </dsp:nvSpPr>
      <dsp:spPr>
        <a:xfrm>
          <a:off x="4516115" y="1591642"/>
          <a:ext cx="1329114" cy="1033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5C833-E7FB-6043-B5EC-D767D04F0317}">
      <dsp:nvSpPr>
        <dsp:cNvPr id="0" name=""/>
        <dsp:cNvSpPr/>
      </dsp:nvSpPr>
      <dsp:spPr>
        <a:xfrm rot="5400000">
          <a:off x="4491423" y="4109931"/>
          <a:ext cx="1085564" cy="12358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FF89D-5355-C744-8F2F-272A3449710A}">
      <dsp:nvSpPr>
        <dsp:cNvPr id="0" name=""/>
        <dsp:cNvSpPr/>
      </dsp:nvSpPr>
      <dsp:spPr>
        <a:xfrm>
          <a:off x="4203814" y="2906561"/>
          <a:ext cx="1827452" cy="12791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Spätsommer 2025</a:t>
          </a:r>
          <a:b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Voraussichtlicher Baubeginn (falls keine Einsprachen)</a:t>
          </a:r>
          <a:endParaRPr lang="de-DE" sz="1400" kern="1200" dirty="0"/>
        </a:p>
      </dsp:txBody>
      <dsp:txXfrm>
        <a:off x="4266269" y="2969016"/>
        <a:ext cx="1702542" cy="1154247"/>
      </dsp:txXfrm>
    </dsp:sp>
    <dsp:sp modelId="{EF79BFCC-7C35-DE4E-AF43-A4A92BAB41AB}">
      <dsp:nvSpPr>
        <dsp:cNvPr id="0" name=""/>
        <dsp:cNvSpPr/>
      </dsp:nvSpPr>
      <dsp:spPr>
        <a:xfrm>
          <a:off x="6031267" y="3028558"/>
          <a:ext cx="1329114" cy="1033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D8BDD-3D5F-D14C-92D7-16A5E0C70A4C}">
      <dsp:nvSpPr>
        <dsp:cNvPr id="0" name=""/>
        <dsp:cNvSpPr/>
      </dsp:nvSpPr>
      <dsp:spPr>
        <a:xfrm>
          <a:off x="5718966" y="4343476"/>
          <a:ext cx="1827452" cy="12791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September/Oktober 2027</a:t>
          </a:r>
          <a:b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</a:br>
          <a:r>
            <a:rPr lang="de-CH" sz="1400" kern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rPr>
            <a:t>Inbetriebnahme Campus</a:t>
          </a:r>
          <a:endParaRPr lang="de-DE" sz="1400" kern="1200" dirty="0"/>
        </a:p>
      </dsp:txBody>
      <dsp:txXfrm>
        <a:off x="5781421" y="4405931"/>
        <a:ext cx="1702542" cy="1154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27F2B-26C8-0C49-8AAE-933940F8CD7D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F283F-5DE5-234C-807D-3A00A19997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F283F-5DE5-234C-807D-3A00A199977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875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A3E68-7F93-BB3A-E60F-745F1160D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82FF75-B80A-AC92-3CB6-8C20CA9AF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58FB77-98F4-720B-BAAE-05B3748C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AC18B5-28E7-FEEC-9A13-7B881A4F9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4D2933-5295-A4C9-B6A8-BAE0515A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62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8EB43-1D0B-5283-A9F9-F14EAA8A6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C755D2-0164-B90B-985D-266171EE1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0960C3-AFE4-9A5A-682B-8B8A89E3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91C926-A475-6A56-AEBE-2E5BEEE1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7E7B05-4DA6-7E3D-650F-6767793A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42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D0639E-B03A-AE72-A8DE-CCFE6C4EF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E8F0988-4144-7997-9E0F-8E9F438FF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416860-4093-C35E-FB22-F25559B3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B413A3-8EA0-6647-991E-C22954D2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85C9F4-970B-581D-16F3-F4020403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11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8F0F0-88B7-D40D-DF01-1427E909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495668-E9B5-572E-4676-C0CA69860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140562-F17C-148D-C45A-FC10EE9F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A5D6C3-D4B8-53B5-64E9-201CAE7F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AB940-D498-5FDF-B5C2-B3C9D0C8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28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59BC6-CE83-432F-4C19-C1522CBA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275A04-D1CC-B21E-0E82-1D0B56D7B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BA53F8-061B-8100-3048-B9FA6002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CEB195-FE8C-D0DB-13E6-C12B6265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676E0B-2AED-5060-7F05-AF5D9818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73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A83FF-2531-EFA8-8394-B048187A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8ED60E-66D8-ECFE-3F31-EDEEEB3EE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353FBC-A7AE-9C4D-F47C-AE208FDB3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6DBBEAA-00CE-63B3-E05A-F462AA4C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E843D0-FC8B-CDD1-0D72-A6D228E4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73068-AC19-3667-ABD9-02CEBA60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0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292EF5-83AC-DC08-EDD5-F0DF8DA4D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D45BF-33E6-426D-F9C8-C3399A51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879B7AD-08AF-F3E1-2259-72A4D8CEF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9B1EE1-A929-6A28-95B7-0FF9282C0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21A21C7-FD1C-7DF9-2A39-AA5B29F17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F55555D-D116-9D79-EAAD-0C6039AA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60E782-F9E4-F73C-5AF1-AFED158E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6D7B2F-3165-456C-FD1B-50622C7B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63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8C917-32DE-899A-6E0F-A3265269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C69FA8-6A7A-D7E3-437B-A6A1C568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4AA370-FD70-2359-46B1-6C41D8E5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0A042D-C7B2-4BDF-48AB-A3568926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31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3DDE4C9-20C7-F604-BD93-45C57244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2C1833-CF25-665D-DA4A-F351B224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FB1C4D-9A13-4E7A-7975-C122A895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074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33BDE-2A48-0D2F-F1EB-737DECAD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CA9177-5E68-0CC2-583A-46BBEE36E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77E51D-4928-C75F-FB0D-F3182060D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BD2F45-C881-B87F-48C0-FA2010CD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93B3E7-F640-EF04-1F10-203F3C34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CAAD87-2DC5-D43B-564A-2CBC3E302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36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5DB13-901C-CFD7-0F19-DB9CDB33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C7B503E-FEE1-BAD8-515C-446F0C38F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9FFC0D-DA5D-CEDB-43FF-3CEFD0B82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FA0C2-84C8-FD13-FE35-8AEAD9B3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FC3325-6B43-DEF4-456D-083D0F2B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4DC2EA-5590-E0E4-5FDE-7ECAB80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73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19D9AB-831C-7C30-E6DA-A1FA1DB6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A65D30-807B-5EDC-36DA-2EA922A01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52A1EC-22AF-C6D5-2FB3-C3EE062A6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765B28-450C-4B4C-A2BC-6A020AC85E39}" type="datetimeFigureOut">
              <a:rPr lang="de-DE" smtClean="0"/>
              <a:t>13.09.24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DFD1A4-962F-6DAD-9A30-8592D476A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AD5835-58E3-0C42-A753-657D538BD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453FB6-E0B7-D64F-80C4-02FF7FE1E6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73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gnau-campus.ch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A45F7B-E261-6D8B-2423-F7EAEFCE4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0285"/>
            <a:ext cx="10515600" cy="3346677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dirty="0"/>
              <a:t>Campus Signau</a:t>
            </a:r>
          </a:p>
          <a:p>
            <a:pPr marL="0" indent="0" algn="ctr">
              <a:buNone/>
            </a:pPr>
            <a:r>
              <a:rPr lang="de-DE" sz="4400" dirty="0"/>
              <a:t>Öffentlicher Informationsanlass</a:t>
            </a:r>
          </a:p>
          <a:p>
            <a:pPr marL="0" indent="0" algn="ctr">
              <a:buNone/>
            </a:pPr>
            <a:r>
              <a:rPr lang="de-DE" sz="4400" dirty="0"/>
              <a:t>19. September 2024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3F3EF5-AF2F-38CF-082B-88F7E7E3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95" t="11401" r="11990" b="71787"/>
          <a:stretch/>
        </p:blipFill>
        <p:spPr>
          <a:xfrm>
            <a:off x="838199" y="344557"/>
            <a:ext cx="4682129" cy="14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0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3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Karte, Plan, Diagramm enthält.&#10;&#10;Automatisch generierte Beschreibung">
            <a:extLst>
              <a:ext uri="{FF2B5EF4-FFF2-40B4-BE49-F238E27FC236}">
                <a16:creationId xmlns:a16="http://schemas.microsoft.com/office/drawing/2014/main" id="{36555C28-1991-D847-93BE-9796BD53E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70" y="326181"/>
            <a:ext cx="8837859" cy="6205637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DBEAEE0-00F1-D457-9BD9-EF0811B54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Umgebung Situationsplan</a:t>
            </a:r>
          </a:p>
        </p:txBody>
      </p:sp>
    </p:spTree>
    <p:extLst>
      <p:ext uri="{BB962C8B-B14F-4D97-AF65-F5344CB8AC3E}">
        <p14:creationId xmlns:p14="http://schemas.microsoft.com/office/powerpoint/2010/main" val="186854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10316E6F-BC9F-0A01-9AFB-E7E29B67C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Grundriss Untergeschoss</a:t>
            </a:r>
          </a:p>
        </p:txBody>
      </p:sp>
      <p:pic>
        <p:nvPicPr>
          <p:cNvPr id="3" name="Grafik 2" descr="Ein Bild, das Diagramm, technische Zeichnung, Plan, Entwurf enthält.&#10;&#10;Automatisch generierte Beschreibung">
            <a:extLst>
              <a:ext uri="{FF2B5EF4-FFF2-40B4-BE49-F238E27FC236}">
                <a16:creationId xmlns:a16="http://schemas.microsoft.com/office/drawing/2014/main" id="{FB853844-3E74-D616-9689-BC1E79A5B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438912"/>
            <a:ext cx="10984992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11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82F23D8-6A99-4B08-1A3D-01BE46AE1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Grundriss Erdgeschoss</a:t>
            </a:r>
          </a:p>
        </p:txBody>
      </p:sp>
      <p:pic>
        <p:nvPicPr>
          <p:cNvPr id="4" name="Grafik 3" descr="Ein Bild, das Diagramm, Text, technische Zeichnung, Plan enthält.&#10;&#10;Automatisch generierte Beschreibung">
            <a:extLst>
              <a:ext uri="{FF2B5EF4-FFF2-40B4-BE49-F238E27FC236}">
                <a16:creationId xmlns:a16="http://schemas.microsoft.com/office/drawing/2014/main" id="{DBFCF157-1497-0862-C3C4-80FA160C5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04" y="438912"/>
            <a:ext cx="10984992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47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C6502EB-36B1-767E-36EF-12CDF20B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Grundriss 1. Obergeschoss</a:t>
            </a:r>
          </a:p>
        </p:txBody>
      </p:sp>
      <p:pic>
        <p:nvPicPr>
          <p:cNvPr id="3" name="Grafik 2" descr="Ein Bild, das Diagramm, technische Zeichnung, Plan, Text enthält.&#10;&#10;Automatisch generierte Beschreibung">
            <a:extLst>
              <a:ext uri="{FF2B5EF4-FFF2-40B4-BE49-F238E27FC236}">
                <a16:creationId xmlns:a16="http://schemas.microsoft.com/office/drawing/2014/main" id="{88EB40F9-E1AB-123F-D907-3CCB651FE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04" y="438912"/>
            <a:ext cx="10984992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2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6B6C525-54CE-5902-AE1D-44BF423F3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Grundriss 2. Obergeschoss</a:t>
            </a:r>
          </a:p>
        </p:txBody>
      </p:sp>
      <p:pic>
        <p:nvPicPr>
          <p:cNvPr id="3" name="Grafik 2" descr="Ein Bild, das Diagramm, technische Zeichnung, Text, Plan enthält.&#10;&#10;Automatisch generierte Beschreibung">
            <a:extLst>
              <a:ext uri="{FF2B5EF4-FFF2-40B4-BE49-F238E27FC236}">
                <a16:creationId xmlns:a16="http://schemas.microsoft.com/office/drawing/2014/main" id="{49807CC4-AAA7-3DEA-579C-928B1726E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04" y="438912"/>
            <a:ext cx="10984992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4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D5FFC23-3B9B-6E67-A401-71CFD1C6E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Grundriss 3. Obergeschoss</a:t>
            </a:r>
          </a:p>
        </p:txBody>
      </p:sp>
      <p:pic>
        <p:nvPicPr>
          <p:cNvPr id="3" name="Grafik 2" descr="Ein Bild, das Text, Diagramm, Rechteck, technische Zeichnung enthält.&#10;&#10;Automatisch generierte Beschreibung">
            <a:extLst>
              <a:ext uri="{FF2B5EF4-FFF2-40B4-BE49-F238E27FC236}">
                <a16:creationId xmlns:a16="http://schemas.microsoft.com/office/drawing/2014/main" id="{0D547B92-FE20-0EB2-D19A-5888ED7AF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04" y="438912"/>
            <a:ext cx="10984992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2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ntwurf, Diagramm, Plan, technische Zeichnung enthält.&#10;&#10;Automatisch generierte Beschreibung">
            <a:extLst>
              <a:ext uri="{FF2B5EF4-FFF2-40B4-BE49-F238E27FC236}">
                <a16:creationId xmlns:a16="http://schemas.microsoft.com/office/drawing/2014/main" id="{221B5BF0-42C7-0366-A234-9FBD80FEC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" y="932048"/>
            <a:ext cx="11953494" cy="4993904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C5B46C9-1F5B-5B90-93C4-6F6AB2AFF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Querschnitt A</a:t>
            </a:r>
          </a:p>
        </p:txBody>
      </p:sp>
    </p:spTree>
    <p:extLst>
      <p:ext uri="{BB962C8B-B14F-4D97-AF65-F5344CB8AC3E}">
        <p14:creationId xmlns:p14="http://schemas.microsoft.com/office/powerpoint/2010/main" val="319251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ntwurf, Diagramm, technische Zeichnung, Plan enthält.&#10;&#10;Automatisch generierte Beschreibung">
            <a:extLst>
              <a:ext uri="{FF2B5EF4-FFF2-40B4-BE49-F238E27FC236}">
                <a16:creationId xmlns:a16="http://schemas.microsoft.com/office/drawing/2014/main" id="{8478A736-E350-32E5-45FC-34687CA85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" y="932048"/>
            <a:ext cx="11953494" cy="4993904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96833AB-80D3-D41B-27F8-E08B58B6D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Querschnitt B</a:t>
            </a:r>
          </a:p>
        </p:txBody>
      </p:sp>
    </p:spTree>
    <p:extLst>
      <p:ext uri="{BB962C8B-B14F-4D97-AF65-F5344CB8AC3E}">
        <p14:creationId xmlns:p14="http://schemas.microsoft.com/office/powerpoint/2010/main" val="267136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0AF0CDB-5155-A7AC-2F3A-30569380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Agenda</a:t>
            </a:r>
            <a:endParaRPr lang="de-DE" sz="4000" dirty="0"/>
          </a:p>
        </p:txBody>
      </p:sp>
      <p:pic>
        <p:nvPicPr>
          <p:cNvPr id="5" name="Grafik 4" descr="Ein Bild, das draußen, Baum, Gras, Wolke enthält.&#10;&#10;Automatisch generierte Beschreibung">
            <a:extLst>
              <a:ext uri="{FF2B5EF4-FFF2-40B4-BE49-F238E27FC236}">
                <a16:creationId xmlns:a16="http://schemas.microsoft.com/office/drawing/2014/main" id="{A1890275-4839-27C0-8C41-8F94CAC8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32" r="22854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D40DF1-832B-E132-4E0D-1066B1D93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203190" cy="3742762"/>
          </a:xfrm>
        </p:spPr>
        <p:txBody>
          <a:bodyPr>
            <a:normAutofit/>
          </a:bodyPr>
          <a:lstStyle/>
          <a:p>
            <a:r>
              <a:rPr lang="de-DE" sz="2000" b="1" dirty="0"/>
              <a:t>Ausgangslage</a:t>
            </a:r>
            <a:br>
              <a:rPr lang="de-DE" sz="2000" dirty="0"/>
            </a:br>
            <a:r>
              <a:rPr lang="de-DE" sz="2000" dirty="0"/>
              <a:t>Arno Jutzi, Gemeindepräsident</a:t>
            </a:r>
          </a:p>
          <a:p>
            <a:pPr marL="0" indent="0">
              <a:buNone/>
            </a:pPr>
            <a:endParaRPr lang="de-DE" sz="2000" b="1" dirty="0"/>
          </a:p>
          <a:p>
            <a:r>
              <a:rPr lang="de-DE" sz="2000" b="1" dirty="0"/>
              <a:t>Das neue Projekt</a:t>
            </a:r>
            <a:br>
              <a:rPr lang="de-DE" sz="2000" b="1" dirty="0"/>
            </a:br>
            <a:r>
              <a:rPr lang="de-DE" sz="2000" dirty="0"/>
              <a:t>Ueli Arm, Bauherrenvertreter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b="1" dirty="0"/>
              <a:t>Kosten, Finanzierung und weiteres Vorgehen</a:t>
            </a:r>
            <a:br>
              <a:rPr lang="de-DE" sz="2000" dirty="0"/>
            </a:br>
            <a:r>
              <a:rPr lang="de-DE" sz="2000" dirty="0"/>
              <a:t>Arno Jutzi, Gemeindepräsident</a:t>
            </a:r>
            <a:br>
              <a:rPr lang="de-DE" sz="2000" dirty="0"/>
            </a:b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79595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Nebel, Entwurf, Design enthält.&#10;&#10;Automatisch generierte Beschreibung">
            <a:extLst>
              <a:ext uri="{FF2B5EF4-FFF2-40B4-BE49-F238E27FC236}">
                <a16:creationId xmlns:a16="http://schemas.microsoft.com/office/drawing/2014/main" id="{23C63D71-413F-F0F1-61C2-E77AF8AB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" y="932048"/>
            <a:ext cx="11953494" cy="4993904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7855096-BAE5-7620-6B6C-4C2DE987D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Nordfassade</a:t>
            </a:r>
          </a:p>
        </p:txBody>
      </p:sp>
    </p:spTree>
    <p:extLst>
      <p:ext uri="{BB962C8B-B14F-4D97-AF65-F5344CB8AC3E}">
        <p14:creationId xmlns:p14="http://schemas.microsoft.com/office/powerpoint/2010/main" val="417031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ntwurf, Zeichnung, Kunst enthält.&#10;&#10;Automatisch generierte Beschreibung">
            <a:extLst>
              <a:ext uri="{FF2B5EF4-FFF2-40B4-BE49-F238E27FC236}">
                <a16:creationId xmlns:a16="http://schemas.microsoft.com/office/drawing/2014/main" id="{EF4261AD-BF6E-4536-C574-65F50ED6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" y="932048"/>
            <a:ext cx="11953494" cy="4993904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B40BCD7-0897-343F-22A0-44265A256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Ostfassade</a:t>
            </a:r>
          </a:p>
        </p:txBody>
      </p:sp>
    </p:spTree>
    <p:extLst>
      <p:ext uri="{BB962C8B-B14F-4D97-AF65-F5344CB8AC3E}">
        <p14:creationId xmlns:p14="http://schemas.microsoft.com/office/powerpoint/2010/main" val="96430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Entwurf, Design, Kunst enthält.&#10;&#10;Automatisch generierte Beschreibung">
            <a:extLst>
              <a:ext uri="{FF2B5EF4-FFF2-40B4-BE49-F238E27FC236}">
                <a16:creationId xmlns:a16="http://schemas.microsoft.com/office/drawing/2014/main" id="{14BD5532-EB1F-1258-A53E-22E76F30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" y="932048"/>
            <a:ext cx="11953494" cy="4993904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AE2EDFD-50A8-46CA-218A-E4E1259F9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Südfassade</a:t>
            </a:r>
          </a:p>
        </p:txBody>
      </p:sp>
    </p:spTree>
    <p:extLst>
      <p:ext uri="{BB962C8B-B14F-4D97-AF65-F5344CB8AC3E}">
        <p14:creationId xmlns:p14="http://schemas.microsoft.com/office/powerpoint/2010/main" val="2542581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ntwurf, Zeichnung enthält.&#10;&#10;Automatisch generierte Beschreibung">
            <a:extLst>
              <a:ext uri="{FF2B5EF4-FFF2-40B4-BE49-F238E27FC236}">
                <a16:creationId xmlns:a16="http://schemas.microsoft.com/office/drawing/2014/main" id="{4BF3E76F-344A-7BC6-DD37-183177534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" y="932048"/>
            <a:ext cx="11953494" cy="4993904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DF27C2F-63B2-0D40-9083-6CD27B8C7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Westfassade</a:t>
            </a:r>
          </a:p>
        </p:txBody>
      </p:sp>
    </p:spTree>
    <p:extLst>
      <p:ext uri="{BB962C8B-B14F-4D97-AF65-F5344CB8AC3E}">
        <p14:creationId xmlns:p14="http://schemas.microsoft.com/office/powerpoint/2010/main" val="260943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DF27C2F-63B2-0D40-9083-6CD27B8C7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4295800" cy="4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/>
              <a:t>Schemaschnitt</a:t>
            </a:r>
          </a:p>
        </p:txBody>
      </p:sp>
      <p:pic>
        <p:nvPicPr>
          <p:cNvPr id="3" name="Grafik 2" descr="Ein Bild, das Entwurf, Diagramm, Design enthält.&#10;&#10;Automatisch generierte Beschreibung">
            <a:extLst>
              <a:ext uri="{FF2B5EF4-FFF2-40B4-BE49-F238E27FC236}">
                <a16:creationId xmlns:a16="http://schemas.microsoft.com/office/drawing/2014/main" id="{5F7325E5-ED8A-C0CD-F2DA-9C3CAD63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820"/>
            <a:ext cx="12192000" cy="47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86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09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F6502F-C941-F643-2408-4BD6A73E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de-DE" sz="4000"/>
              <a:t>Kosten, Finanzierung und weiteres Vorgehen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4E610E9-9A67-CAAC-ED26-357C2C2B5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Arno </a:t>
            </a:r>
            <a:r>
              <a:rPr lang="en-US" sz="2600" dirty="0" err="1"/>
              <a:t>Jutzi</a:t>
            </a:r>
            <a:br>
              <a:rPr lang="en-US" sz="2600" dirty="0"/>
            </a:br>
            <a:r>
              <a:rPr lang="en-US" sz="2600" dirty="0" err="1"/>
              <a:t>Gemeindepräsident</a:t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5" name="Inhaltsplatzhalter 4" descr="Ein Bild, das Buch, Text, Notebook Notizbuch enthält.&#10;&#10;Automatisch generierte Beschreibung">
            <a:extLst>
              <a:ext uri="{FF2B5EF4-FFF2-40B4-BE49-F238E27FC236}">
                <a16:creationId xmlns:a16="http://schemas.microsoft.com/office/drawing/2014/main" id="{0BC3A598-DC7A-2B36-E260-755F6334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43" r="9030" b="-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4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11099-9ADE-8349-21B1-58AFD117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neue Projekt wird teurer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9B3944-D427-0E1E-EFFA-F80A9422C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de-DE" dirty="0"/>
              <a:t>Die Kosten für das vom Stimmvolk bereits bewilligte Projekt betrugen 13,6 Mio. Franken.</a:t>
            </a:r>
          </a:p>
          <a:p>
            <a:pPr>
              <a:lnSpc>
                <a:spcPct val="100000"/>
              </a:lnSpc>
            </a:pPr>
            <a:r>
              <a:rPr lang="de-DE" dirty="0"/>
              <a:t>Das überarbeitete Projekt wird teurer: Aufgrund des vorliegenden Vorprojekts ist mit rund 20,65 Mio. Franken zu rechnen (+/- 15 %).</a:t>
            </a:r>
          </a:p>
          <a:p>
            <a:pPr>
              <a:lnSpc>
                <a:spcPct val="100000"/>
              </a:lnSpc>
            </a:pPr>
            <a:r>
              <a:rPr lang="de-DE" dirty="0"/>
              <a:t>Das spätere Bauprojekt wird eine Kostengenauigkeit von +/- 10 % aufweisen.</a:t>
            </a:r>
          </a:p>
          <a:p>
            <a:pPr>
              <a:lnSpc>
                <a:spcPct val="100000"/>
              </a:lnSpc>
            </a:pPr>
            <a:r>
              <a:rPr lang="de-DE" dirty="0"/>
              <a:t>In der Kostenschätzung sind ca. 6,4 % Reserven (Bau und Teuerung) eingerechnet.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Mehrkosten von rund 7. Mio. </a:t>
            </a:r>
          </a:p>
        </p:txBody>
      </p:sp>
      <p:pic>
        <p:nvPicPr>
          <p:cNvPr id="4" name="Grafik 3" descr="Zurück mit einfarbiger Füllung">
            <a:extLst>
              <a:ext uri="{FF2B5EF4-FFF2-40B4-BE49-F238E27FC236}">
                <a16:creationId xmlns:a16="http://schemas.microsoft.com/office/drawing/2014/main" id="{1E0C4D25-DA7C-60B1-C5EB-B0202F6DE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139" y="5397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14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7FEFB-EB2C-4888-129F-234D5499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Gründe für Kostensteigerung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3A09B4-1E9D-4F86-F432-E9415B459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4688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e-CH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Zwei Baukörper mit Verbindungstrakt statt eines grossen Gebäudes: Fassadenfläche und die Geschossfläche nehmen zu (Zusatzkosten).</a:t>
            </a:r>
            <a:endParaRPr lang="de-CH" dirty="0"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CH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Im Sinn eines kompakten Erscheinungsbildes steht das obere Gebäude näher beim bestehenden Schulhaus. Folge: Höhere Kosten für Baugrundsicherung.</a:t>
            </a:r>
          </a:p>
          <a:p>
            <a:pPr>
              <a:lnSpc>
                <a:spcPct val="100000"/>
              </a:lnSpc>
            </a:pPr>
            <a:r>
              <a:rPr lang="de-CH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Teuerung von voraussichtlich 13,7 Prozent gegenüber Bauprojekt vom Oktober 2020.</a:t>
            </a:r>
          </a:p>
          <a:p>
            <a:pPr marL="0" indent="0">
              <a:lnSpc>
                <a:spcPct val="100000"/>
              </a:lnSpc>
              <a:buNone/>
            </a:pPr>
            <a:endParaRPr lang="de-CH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dirty="0">
                <a:ea typeface="Times New Roman" panose="02020603050405020304" pitchFamily="18" charset="0"/>
                <a:cs typeface="Arial" panose="020B0604020202020204" pitchFamily="34" charset="0"/>
              </a:rPr>
              <a:t>	Verbesserter Ortsbildschutz verteuert das Projekt.</a:t>
            </a:r>
            <a:endParaRPr lang="de-CH" dirty="0">
              <a:effectLst/>
              <a:ea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4" name="Grafik 3" descr="Zurück mit einfarbiger Füllung">
            <a:extLst>
              <a:ext uri="{FF2B5EF4-FFF2-40B4-BE49-F238E27FC236}">
                <a16:creationId xmlns:a16="http://schemas.microsoft.com/office/drawing/2014/main" id="{AC48175C-4839-BB23-4984-5AB9386C8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2625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70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0A4CCC-C278-35C4-6A3E-B481D8771C7A}"/>
              </a:ext>
            </a:extLst>
          </p:cNvPr>
          <p:cNvSpPr txBox="1"/>
          <p:nvPr/>
        </p:nvSpPr>
        <p:spPr>
          <a:xfrm>
            <a:off x="755374" y="1908313"/>
            <a:ext cx="5075064" cy="422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700" dirty="0" err="1"/>
              <a:t>Ausgangslage</a:t>
            </a:r>
            <a:br>
              <a:rPr lang="en-US" sz="2600" b="1" dirty="0"/>
            </a:br>
            <a:endParaRPr lang="en-US" sz="2600" b="1" dirty="0"/>
          </a:p>
          <a:p>
            <a:pPr>
              <a:spcAft>
                <a:spcPts val="600"/>
              </a:spcAft>
            </a:pPr>
            <a:r>
              <a:rPr lang="en-US" sz="2600" dirty="0"/>
              <a:t>Arno </a:t>
            </a:r>
            <a:r>
              <a:rPr lang="en-US" sz="2600" dirty="0" err="1"/>
              <a:t>Jutzi</a:t>
            </a:r>
            <a:endParaRPr lang="en-US" sz="2600" dirty="0"/>
          </a:p>
          <a:p>
            <a:pPr>
              <a:spcAft>
                <a:spcPts val="600"/>
              </a:spcAft>
            </a:pPr>
            <a:r>
              <a:rPr lang="en-US" sz="2600" dirty="0" err="1"/>
              <a:t>Gemeindepräsident</a:t>
            </a:r>
            <a:endParaRPr lang="en-US" sz="2600" dirty="0"/>
          </a:p>
        </p:txBody>
      </p:sp>
      <p:pic>
        <p:nvPicPr>
          <p:cNvPr id="9" name="Grafik 8" descr="Ein Bild, das Im Haus, Kämmerchen, Kleiderbügel, Wand enthält.&#10;&#10;Automatisch generierte Beschreibung">
            <a:extLst>
              <a:ext uri="{FF2B5EF4-FFF2-40B4-BE49-F238E27FC236}">
                <a16:creationId xmlns:a16="http://schemas.microsoft.com/office/drawing/2014/main" id="{7C3992C3-D30A-4E1E-DE60-AD697DBAF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82" r="14491" b="-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9653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7AE976-BC2A-438F-7EBE-C561E887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Bis 2030 bleibt der </a:t>
            </a:r>
            <a:r>
              <a:rPr lang="de-DE" dirty="0" err="1"/>
              <a:t>Steuerfuss</a:t>
            </a:r>
            <a:r>
              <a:rPr lang="de-DE" dirty="0"/>
              <a:t> gleich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CEC9B6-EF3B-EC04-61DA-40F2C1950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de-CH" sz="31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Nebst dem Campus sind in den nächsten Jahren weitere Investitionen nötig (Sportplatz).</a:t>
            </a:r>
          </a:p>
          <a:p>
            <a:pPr>
              <a:lnSpc>
                <a:spcPct val="120000"/>
              </a:lnSpc>
            </a:pPr>
            <a:r>
              <a:rPr lang="de-CH" sz="31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Die jährliche Investitionsgrenze bleibt auf 500'000 Franken beschränkt.</a:t>
            </a:r>
          </a:p>
          <a:p>
            <a:pPr>
              <a:lnSpc>
                <a:spcPct val="120000"/>
              </a:lnSpc>
            </a:pPr>
            <a:r>
              <a:rPr lang="de-CH" sz="31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Die Gemeinde kann die Folgen bis 2030 mit den Reserven auffangen. </a:t>
            </a:r>
          </a:p>
          <a:p>
            <a:pPr>
              <a:lnSpc>
                <a:spcPct val="120000"/>
              </a:lnSpc>
            </a:pPr>
            <a:r>
              <a:rPr lang="de-CH" sz="31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Die Erlöse aus dem Verkauf der nicht mehr benötigten Schulhäuser fliessen als Rückstellungen / Einlagen auf das Konto zur Vorfinanzierung des Campus.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sz="31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	Ab 2030 ist aus heutiger Sicht mit einer Steuererhöhung zu rechnen.</a:t>
            </a:r>
            <a:endParaRPr lang="de-CH" sz="31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 descr="Zurück mit einfarbiger Füllung">
            <a:extLst>
              <a:ext uri="{FF2B5EF4-FFF2-40B4-BE49-F238E27FC236}">
                <a16:creationId xmlns:a16="http://schemas.microsoft.com/office/drawing/2014/main" id="{E2EF71A4-A6AA-5C9F-988A-52BFCB6F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2593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3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6B622A-6C15-5B7A-FFD4-64C06D31A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Volk entscheidet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78F22A-C046-4DDF-C241-E9116247B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CH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Es braucht einen neuen Gesamtkredit: Die Überarbeitung des Projekts hat zu einer «wesentlichen Änderung des Sachverhalts» geführt.</a:t>
            </a:r>
          </a:p>
          <a:p>
            <a:pPr>
              <a:lnSpc>
                <a:spcPct val="100000"/>
              </a:lnSpc>
            </a:pPr>
            <a:r>
              <a:rPr lang="de-CH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Die Stimmberechtigten erhalten nochmals die Gelegenheit, sich zum Projekt Campus zu äussern.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Urnenabstimmung am 24. November 2024</a:t>
            </a:r>
          </a:p>
        </p:txBody>
      </p:sp>
      <p:pic>
        <p:nvPicPr>
          <p:cNvPr id="6" name="Grafik 5" descr="Zurück mit einfarbiger Füllung">
            <a:extLst>
              <a:ext uri="{FF2B5EF4-FFF2-40B4-BE49-F238E27FC236}">
                <a16:creationId xmlns:a16="http://schemas.microsoft.com/office/drawing/2014/main" id="{2D766985-E486-D818-430A-819C3E4A4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634" y="45493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45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5BEA7-F2D1-A256-401C-B3F79F30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992" y="524151"/>
            <a:ext cx="3230217" cy="1325563"/>
          </a:xfrm>
        </p:spPr>
        <p:txBody>
          <a:bodyPr/>
          <a:lstStyle/>
          <a:p>
            <a:r>
              <a:rPr lang="de-DE" dirty="0"/>
              <a:t>Der Fahrplan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794F68F-9B03-2691-642C-36566E0DEB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1021177"/>
              </p:ext>
            </p:extLst>
          </p:nvPr>
        </p:nvGraphicFramePr>
        <p:xfrm>
          <a:off x="463826" y="678485"/>
          <a:ext cx="8719930" cy="5655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6419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98548-0566-773E-D2CF-CCC241F3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Projektwebseite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FABC82-7CCB-6C92-BDEF-FDD66C32B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Alle wichtigen Informationen und Dokumente finden sich auf:</a:t>
            </a:r>
          </a:p>
          <a:p>
            <a:pPr algn="ctr"/>
            <a:endParaRPr lang="de-DE" sz="4000" dirty="0"/>
          </a:p>
          <a:p>
            <a:pPr marL="0" indent="0" algn="ctr">
              <a:buNone/>
            </a:pPr>
            <a:r>
              <a:rPr lang="de-DE" sz="4000" dirty="0">
                <a:hlinkClick r:id="rId2"/>
              </a:rPr>
              <a:t>www.signau-campus.ch</a:t>
            </a:r>
            <a:endParaRPr lang="de-DE" sz="4000" dirty="0"/>
          </a:p>
          <a:p>
            <a:pPr marL="0" indent="0">
              <a:buNone/>
            </a:pPr>
            <a:endParaRPr lang="de-DE" sz="40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6058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Wand, Im Haus, Boden, Fußboden enthält.&#10;&#10;Automatisch generierte Beschreibung">
            <a:extLst>
              <a:ext uri="{FF2B5EF4-FFF2-40B4-BE49-F238E27FC236}">
                <a16:creationId xmlns:a16="http://schemas.microsoft.com/office/drawing/2014/main" id="{FCD8C882-F267-D6C7-6DD0-E3D1ECBD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6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16573-21D5-28E7-94D7-C8F9B8CD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Fragen und Diskussion</a:t>
            </a:r>
          </a:p>
        </p:txBody>
      </p:sp>
    </p:spTree>
    <p:extLst>
      <p:ext uri="{BB962C8B-B14F-4D97-AF65-F5344CB8AC3E}">
        <p14:creationId xmlns:p14="http://schemas.microsoft.com/office/powerpoint/2010/main" val="117905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18631-F10E-C01D-12BC-0BD970F1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Entscheid für einen zentralen Schulstandort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05CD5E-C031-66BC-C0D1-6E01872D2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Gegenwärtig betreibt die Gemeinde noch drei Schulstandorte mit 11 Klassen inklusive zwei Kindergärten.</a:t>
            </a:r>
          </a:p>
          <a:p>
            <a:pPr>
              <a:lnSpc>
                <a:spcPct val="120000"/>
              </a:lnSpc>
            </a:pPr>
            <a:r>
              <a:rPr lang="de-DE" dirty="0"/>
              <a:t>Um an mehreren Standorten einen </a:t>
            </a:r>
            <a:r>
              <a:rPr lang="de-DE" dirty="0" err="1"/>
              <a:t>zeitgemässen</a:t>
            </a:r>
            <a:r>
              <a:rPr lang="de-DE" dirty="0"/>
              <a:t> Schulunterricht sicherzustellen, wären künftig Investitionen in Millionenhöhe erforderlich. </a:t>
            </a:r>
          </a:p>
          <a:p>
            <a:pPr>
              <a:lnSpc>
                <a:spcPct val="120000"/>
              </a:lnSpc>
            </a:pPr>
            <a:r>
              <a:rPr lang="de-DE" dirty="0"/>
              <a:t>Angesichts der rückläufigen Schülerzahlen ist es sinnvoller</a:t>
            </a:r>
            <a:r>
              <a:rPr lang="de-DE"/>
              <a:t>, in </a:t>
            </a:r>
            <a:r>
              <a:rPr lang="de-DE" dirty="0"/>
              <a:t>einen Neubau an einem zentralen Schulstandort zu investieren.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dirty="0"/>
              <a:t>	</a:t>
            </a:r>
            <a:r>
              <a:rPr lang="de-DE" b="1" dirty="0"/>
              <a:t>Grundsatzentscheid der Stimmberechtigten </a:t>
            </a:r>
            <a:r>
              <a:rPr lang="de-DE" dirty="0"/>
              <a:t>für einen 	zentralen Schulstandort im Dorf Signau (2017)</a:t>
            </a:r>
          </a:p>
          <a:p>
            <a:endParaRPr lang="de-DE" dirty="0"/>
          </a:p>
        </p:txBody>
      </p:sp>
      <p:pic>
        <p:nvPicPr>
          <p:cNvPr id="5" name="Grafik 4" descr="Zurück mit einfarbiger Füllung">
            <a:extLst>
              <a:ext uri="{FF2B5EF4-FFF2-40B4-BE49-F238E27FC236}">
                <a16:creationId xmlns:a16="http://schemas.microsoft.com/office/drawing/2014/main" id="{7362F0E8-1459-3E03-09ED-0419F560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637" y="49738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4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98C5E0-0773-412F-209D-9B931A346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erste Projekt für den Campus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7ECE36-FB0A-774A-5122-D1A4A9EAA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e-DE" sz="2600" dirty="0"/>
              <a:t>Die Stimmberechtigten bewilligten für das Bauprojekt für den Campus Signau einen Kredit von 13,6 Mio. Franken (2022).</a:t>
            </a:r>
          </a:p>
          <a:p>
            <a:pPr>
              <a:lnSpc>
                <a:spcPct val="120000"/>
              </a:lnSpc>
            </a:pPr>
            <a:r>
              <a:rPr lang="de-DE" sz="2600" dirty="0"/>
              <a:t>Im Rahmen des Baugesuchsverfahrens gab es Einwände zum Ortsbildschutz: Einbettung in Umgebung, Flachdach, Fassade.</a:t>
            </a:r>
          </a:p>
          <a:p>
            <a:pPr>
              <a:lnSpc>
                <a:spcPct val="120000"/>
              </a:lnSpc>
            </a:pPr>
            <a:r>
              <a:rPr lang="de-DE" sz="2600" dirty="0"/>
              <a:t>Fazit der OLK Gruppe Emmental / Oberaargau:</a:t>
            </a:r>
            <a:br>
              <a:rPr lang="de-DE" sz="2600" dirty="0"/>
            </a:br>
            <a:r>
              <a:rPr lang="de-DE" sz="2600" dirty="0"/>
              <a:t>Anforderungen an eine «gute Gesamtwirkung» sind nicht erfüllt.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2600" dirty="0"/>
              <a:t>	</a:t>
            </a:r>
            <a:r>
              <a:rPr lang="de-DE" sz="2600" b="1" dirty="0"/>
              <a:t>Überarbeitung der Baupläne </a:t>
            </a:r>
            <a:r>
              <a:rPr lang="de-DE" sz="2600" dirty="0"/>
              <a:t>mit Fachleuten, Ortsplaner und 	Vertreterinnen und Vertretern der Gemeinde (qualitätssicherndes 	Verfahren) </a:t>
            </a:r>
          </a:p>
        </p:txBody>
      </p:sp>
      <p:pic>
        <p:nvPicPr>
          <p:cNvPr id="4" name="Grafik 3" descr="Zurück mit einfarbiger Füllung">
            <a:extLst>
              <a:ext uri="{FF2B5EF4-FFF2-40B4-BE49-F238E27FC236}">
                <a16:creationId xmlns:a16="http://schemas.microsoft.com/office/drawing/2014/main" id="{AE2DD9B4-0FA8-240B-6116-D117FFB98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031" y="50318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47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26073-CB81-6DC7-BF96-2490880B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890"/>
            <a:ext cx="10515600" cy="1325563"/>
          </a:xfrm>
        </p:spPr>
        <p:txBody>
          <a:bodyPr/>
          <a:lstStyle/>
          <a:p>
            <a:r>
              <a:rPr lang="de-DE" dirty="0"/>
              <a:t>Hat der Gemeinderat Fehler gemacht?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6867C8-BE11-E767-1D93-1E40CC64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088"/>
            <a:ext cx="10730948" cy="50149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e-DE" sz="2600" dirty="0"/>
              <a:t>Parzelle liegt nicht in geschützter Dorfkernzone, sondern an deren Rand.</a:t>
            </a:r>
          </a:p>
          <a:p>
            <a:pPr>
              <a:lnSpc>
                <a:spcPct val="120000"/>
              </a:lnSpc>
            </a:pPr>
            <a:r>
              <a:rPr lang="de-DE" sz="2600" dirty="0"/>
              <a:t>Kanton präzisierte Bestimmungen zum Einbezug der OLK (2019).</a:t>
            </a:r>
          </a:p>
          <a:p>
            <a:pPr>
              <a:lnSpc>
                <a:spcPct val="120000"/>
              </a:lnSpc>
            </a:pPr>
            <a:r>
              <a:rPr lang="de-CH" sz="2600" dirty="0"/>
              <a:t>Behörden führten alte Praxis fort: Einbezug der OLK nur, wenn</a:t>
            </a:r>
            <a:br>
              <a:rPr lang="de-CH" sz="2600" dirty="0"/>
            </a:br>
            <a:r>
              <a:rPr lang="de-CH" sz="2600" dirty="0"/>
              <a:t>- Denkmalpflege und/oder Heimatschutz Bedenken anmelden</a:t>
            </a:r>
            <a:br>
              <a:rPr lang="de-CH" sz="2600" dirty="0"/>
            </a:br>
            <a:r>
              <a:rPr lang="de-CH" sz="2600" dirty="0"/>
              <a:t>- Einsprachen gegen Form/Gestaltung eines Gebäudes eingehen.</a:t>
            </a:r>
          </a:p>
          <a:p>
            <a:pPr>
              <a:lnSpc>
                <a:spcPct val="120000"/>
              </a:lnSpc>
            </a:pPr>
            <a:r>
              <a:rPr lang="de-CH" sz="2600" dirty="0"/>
              <a:t>Beides war beim Projekt Campus bei Baueingabe nicht der Fall.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sz="2600" dirty="0"/>
              <a:t>	</a:t>
            </a:r>
            <a:r>
              <a:rPr lang="de-CH" sz="2600" b="1" dirty="0"/>
              <a:t>Signau hatte Pech</a:t>
            </a:r>
            <a:r>
              <a:rPr lang="de-CH" sz="2600" dirty="0"/>
              <a:t>: Das erste Projekt Campus fiel in die Zeit, als</a:t>
            </a:r>
            <a:br>
              <a:rPr lang="de-CH" sz="2600" dirty="0"/>
            </a:br>
            <a:r>
              <a:rPr lang="de-CH" sz="2600" dirty="0"/>
              <a:t>	sich die neue Praxis noch nicht etabliert hatte.</a:t>
            </a:r>
          </a:p>
        </p:txBody>
      </p:sp>
      <p:pic>
        <p:nvPicPr>
          <p:cNvPr id="4" name="Grafik 3" descr="Zurück mit einfarbiger Füllung">
            <a:extLst>
              <a:ext uri="{FF2B5EF4-FFF2-40B4-BE49-F238E27FC236}">
                <a16:creationId xmlns:a16="http://schemas.microsoft.com/office/drawing/2014/main" id="{3FC62160-8D8F-8348-FD39-7CEC5352E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852" y="53141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4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4F7BF-91FC-5D01-A926-39554D2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überzeugende Lösung (1)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B75854-549F-C843-5366-EF2F87CA0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6672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de-DE" sz="2600" dirty="0"/>
              <a:t>Der Campus fügt sich gut in die Umgebung ein: Das neue Projekt erzielt </a:t>
            </a:r>
            <a:r>
              <a:rPr lang="de-DE" sz="2400" dirty="0"/>
              <a:t>«</a:t>
            </a:r>
            <a:r>
              <a:rPr lang="de-DE" sz="2600" dirty="0"/>
              <a:t>eine Gesamtwirkung</a:t>
            </a:r>
            <a:r>
              <a:rPr lang="de-CH" sz="2600" dirty="0"/>
              <a:t>, die die Schönheit und erhaltenswerte Eigenart des Orts- und Landschaftsbildes wahrt» (OLK).</a:t>
            </a:r>
            <a:br>
              <a:rPr lang="de-CH" sz="2600" dirty="0"/>
            </a:br>
            <a:endParaRPr lang="de-DE" sz="2600" dirty="0"/>
          </a:p>
          <a:p>
            <a:pPr>
              <a:lnSpc>
                <a:spcPct val="120000"/>
              </a:lnSpc>
            </a:pPr>
            <a:r>
              <a:rPr lang="de-DE" sz="2600" dirty="0"/>
              <a:t>Er schafft den benötigten Raum für</a:t>
            </a:r>
            <a:br>
              <a:rPr lang="de-DE" sz="2600" dirty="0"/>
            </a:br>
            <a:r>
              <a:rPr lang="de-DE" sz="2600" dirty="0"/>
              <a:t>- 40 bis 60 Kindergartenkinder, </a:t>
            </a:r>
            <a:br>
              <a:rPr lang="de-DE" sz="2600" dirty="0"/>
            </a:br>
            <a:r>
              <a:rPr lang="de-DE" sz="2600" dirty="0"/>
              <a:t>- ca. 180 Schülerinnen und Schüler der Primarstufe (Zyklus 1 und 2) </a:t>
            </a:r>
            <a:br>
              <a:rPr lang="de-DE" sz="2600" dirty="0"/>
            </a:br>
            <a:r>
              <a:rPr lang="de-DE" sz="2600" dirty="0"/>
              <a:t>- 160 bis 180 Schülerinnen und Schüler der Sekundarstufe.</a:t>
            </a:r>
          </a:p>
        </p:txBody>
      </p:sp>
    </p:spTree>
    <p:extLst>
      <p:ext uri="{BB962C8B-B14F-4D97-AF65-F5344CB8AC3E}">
        <p14:creationId xmlns:p14="http://schemas.microsoft.com/office/powerpoint/2010/main" val="410661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95BED-6178-0773-E53A-1336ACA8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überzeugende Lösung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C43618-22A8-81AF-D287-85F04BBC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de-DE" sz="3100" dirty="0"/>
              <a:t>Der Campus </a:t>
            </a:r>
            <a:r>
              <a:rPr lang="de-CH" sz="3100" dirty="0"/>
              <a:t>bietet ein besseres Raumangebot (Wahlfächer, Gruppenräume, Sport, Mittagstisch etc.) mit hindernisfreiem Zugang.</a:t>
            </a:r>
            <a:endParaRPr lang="de-DE" sz="3100" dirty="0"/>
          </a:p>
          <a:p>
            <a:pPr>
              <a:lnSpc>
                <a:spcPct val="120000"/>
              </a:lnSpc>
            </a:pPr>
            <a:r>
              <a:rPr lang="de-DE" sz="3100" dirty="0"/>
              <a:t>Er ermöglicht eine durchlässige Oberstufe, die den Anforderungen des Lehrplans entspricht.</a:t>
            </a:r>
          </a:p>
          <a:p>
            <a:pPr>
              <a:lnSpc>
                <a:spcPct val="120000"/>
              </a:lnSpc>
            </a:pPr>
            <a:r>
              <a:rPr lang="de-DE" sz="3100" dirty="0"/>
              <a:t>Er deckt die Bedürfnisse der Bevölkerung und Vereine ab: </a:t>
            </a:r>
            <a:br>
              <a:rPr lang="de-DE" sz="3100" dirty="0"/>
            </a:br>
            <a:r>
              <a:rPr lang="de-DE" sz="3100" dirty="0"/>
              <a:t>Gut zugängliche Bibliothek und Mehrzweckhalle mit Bühne für  Gemeinde- und Vereinsanlässe.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3100" dirty="0"/>
              <a:t>	Alle Kinder und Jugendlichen erhalten einen </a:t>
            </a:r>
            <a:r>
              <a:rPr lang="de-DE" sz="3100" dirty="0" err="1"/>
              <a:t>zeitgemässen</a:t>
            </a:r>
            <a:r>
              <a:rPr lang="de-DE" sz="3100" dirty="0"/>
              <a:t> 	Schulunterricht inklusive Tagesschule.</a:t>
            </a:r>
          </a:p>
          <a:p>
            <a:pPr marL="0" indent="0">
              <a:lnSpc>
                <a:spcPct val="120000"/>
              </a:lnSpc>
              <a:buNone/>
            </a:pPr>
            <a:endParaRPr lang="de-DE" sz="2800" dirty="0"/>
          </a:p>
          <a:p>
            <a:endParaRPr lang="de-DE" dirty="0"/>
          </a:p>
        </p:txBody>
      </p:sp>
      <p:pic>
        <p:nvPicPr>
          <p:cNvPr id="4" name="Grafik 3" descr="Zurück mit einfarbiger Füllung">
            <a:extLst>
              <a:ext uri="{FF2B5EF4-FFF2-40B4-BE49-F238E27FC236}">
                <a16:creationId xmlns:a16="http://schemas.microsoft.com/office/drawing/2014/main" id="{ECF7A78D-BAB7-ECEE-53D6-BFD2652EE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9721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8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Im Haus, Computer, computer, Büroausstattung enthält.&#10;&#10;Automatisch generierte Beschreibung">
            <a:extLst>
              <a:ext uri="{FF2B5EF4-FFF2-40B4-BE49-F238E27FC236}">
                <a16:creationId xmlns:a16="http://schemas.microsoft.com/office/drawing/2014/main" id="{9E16EB02-F768-5D91-2E33-FD1BDC41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78" r="25156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C027B1-B054-798F-C9E1-BDA05977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6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de-DE" sz="4000" dirty="0"/>
              <a:t>Das neue Projekt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C2BD70-3AAD-BEFA-FE6B-56665BC20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6" y="2500616"/>
            <a:ext cx="5368213" cy="1156984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600" dirty="0"/>
              <a:t>Ueli Arm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600" dirty="0"/>
              <a:t>Architekt Bauherrenvertreter</a:t>
            </a:r>
            <a:br>
              <a:rPr lang="de-DE" sz="2600" dirty="0"/>
            </a:br>
            <a:r>
              <a:rPr lang="de-DE" sz="2600" dirty="0"/>
              <a:t>Kaufmann Arm + Jordi AG, Burgdorf</a:t>
            </a:r>
          </a:p>
        </p:txBody>
      </p:sp>
    </p:spTree>
    <p:extLst>
      <p:ext uri="{BB962C8B-B14F-4D97-AF65-F5344CB8AC3E}">
        <p14:creationId xmlns:p14="http://schemas.microsoft.com/office/powerpoint/2010/main" val="36880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Microsoft Macintosh PowerPoint</Application>
  <PresentationFormat>Breitbild</PresentationFormat>
  <Paragraphs>89</Paragraphs>
  <Slides>34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Aptos</vt:lpstr>
      <vt:lpstr>Aptos Display</vt:lpstr>
      <vt:lpstr>Arial</vt:lpstr>
      <vt:lpstr>Times New Roman</vt:lpstr>
      <vt:lpstr>Office</vt:lpstr>
      <vt:lpstr>PowerPoint-Präsentation</vt:lpstr>
      <vt:lpstr>Agenda</vt:lpstr>
      <vt:lpstr>PowerPoint-Präsentation</vt:lpstr>
      <vt:lpstr>Entscheid für einen zentralen Schulstandort</vt:lpstr>
      <vt:lpstr>Das erste Projekt für den Campus</vt:lpstr>
      <vt:lpstr>Hat der Gemeinderat Fehler gemacht?</vt:lpstr>
      <vt:lpstr>Eine überzeugende Lösung (1)</vt:lpstr>
      <vt:lpstr>Eine überzeugende Lösung (2)</vt:lpstr>
      <vt:lpstr>Das neue Projekt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Kosten, Finanzierung und weiteres Vorgehen</vt:lpstr>
      <vt:lpstr>Das neue Projekt wird teurer</vt:lpstr>
      <vt:lpstr>Gründe für Kostensteigerung</vt:lpstr>
      <vt:lpstr>Bis 2030 bleibt der Steuerfuss gleich</vt:lpstr>
      <vt:lpstr>Das Volk entscheidet</vt:lpstr>
      <vt:lpstr>Der Fahrplan</vt:lpstr>
      <vt:lpstr>Projektwebseite</vt:lpstr>
      <vt:lpstr>Fragen und Diskussion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Patrick Feuz</dc:creator>
  <cp:lastModifiedBy>Patrick Feuz</cp:lastModifiedBy>
  <cp:revision>32</cp:revision>
  <dcterms:created xsi:type="dcterms:W3CDTF">2024-09-02T07:23:26Z</dcterms:created>
  <dcterms:modified xsi:type="dcterms:W3CDTF">2024-09-13T14:34:16Z</dcterms:modified>
</cp:coreProperties>
</file>